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97" r:id="rId2"/>
    <p:sldId id="339" r:id="rId3"/>
    <p:sldId id="256" r:id="rId4"/>
    <p:sldId id="301" r:id="rId5"/>
    <p:sldId id="298" r:id="rId6"/>
    <p:sldId id="326" r:id="rId7"/>
    <p:sldId id="340" r:id="rId8"/>
    <p:sldId id="316" r:id="rId9"/>
    <p:sldId id="337" r:id="rId10"/>
    <p:sldId id="338" r:id="rId11"/>
    <p:sldId id="318" r:id="rId12"/>
    <p:sldId id="319" r:id="rId13"/>
    <p:sldId id="341" r:id="rId14"/>
    <p:sldId id="342" r:id="rId15"/>
    <p:sldId id="343" r:id="rId16"/>
    <p:sldId id="344" r:id="rId17"/>
    <p:sldId id="345" r:id="rId18"/>
    <p:sldId id="305" r:id="rId19"/>
    <p:sldId id="289" r:id="rId20"/>
    <p:sldId id="291" r:id="rId21"/>
    <p:sldId id="359" r:id="rId22"/>
    <p:sldId id="360" r:id="rId23"/>
    <p:sldId id="361" r:id="rId24"/>
    <p:sldId id="358" r:id="rId25"/>
    <p:sldId id="348" r:id="rId26"/>
    <p:sldId id="347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7" r:id="rId35"/>
    <p:sldId id="356" r:id="rId36"/>
    <p:sldId id="334" r:id="rId37"/>
    <p:sldId id="363" r:id="rId38"/>
    <p:sldId id="364" r:id="rId39"/>
    <p:sldId id="263" r:id="rId40"/>
    <p:sldId id="292" r:id="rId41"/>
    <p:sldId id="306" r:id="rId42"/>
    <p:sldId id="294" r:id="rId43"/>
    <p:sldId id="346" r:id="rId44"/>
    <p:sldId id="313" r:id="rId45"/>
    <p:sldId id="314" r:id="rId46"/>
    <p:sldId id="264" r:id="rId47"/>
    <p:sldId id="328" r:id="rId48"/>
    <p:sldId id="329" r:id="rId49"/>
    <p:sldId id="320" r:id="rId50"/>
    <p:sldId id="321" r:id="rId51"/>
    <p:sldId id="323" r:id="rId52"/>
    <p:sldId id="324" r:id="rId53"/>
    <p:sldId id="362" r:id="rId54"/>
    <p:sldId id="283" r:id="rId55"/>
    <p:sldId id="325" r:id="rId56"/>
  </p:sldIdLst>
  <p:sldSz cx="9144000" cy="6858000" type="screen4x3"/>
  <p:notesSz cx="6640513" cy="9904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CCFFCC"/>
    <a:srgbClr val="99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34" autoAdjust="0"/>
    <p:restoredTop sz="94629" autoAdjust="0"/>
  </p:normalViewPr>
  <p:slideViewPr>
    <p:cSldViewPr>
      <p:cViewPr>
        <p:scale>
          <a:sx n="78" d="100"/>
          <a:sy n="78" d="100"/>
        </p:scale>
        <p:origin x="1304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2375" y="0"/>
            <a:ext cx="28781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8781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2375" y="9409113"/>
            <a:ext cx="28781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2D1A04-0097-4D7A-8817-C5B4A371B1A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9678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2375" y="0"/>
            <a:ext cx="2876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45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3575" y="4705350"/>
            <a:ext cx="5313363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7525"/>
            <a:ext cx="28781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2375" y="9407525"/>
            <a:ext cx="2876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AD80A1-533B-44D2-B6F7-B5BBB3DA0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2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205FE-02E9-44EB-A4B8-702FDD6CAEC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166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D3F2B-5549-4447-AC43-8A0FB73E179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810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C1C40-3C1F-453D-8B25-25B9C6AB47B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849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A480F-5E91-4AD8-A9C4-60CB7D0AA51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257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BCB72-8C4E-4CBC-A671-6BA3E1EF58B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3895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FFAA6-B143-41B5-A361-E23694209BC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710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E9C20-A539-42AB-9E4A-3EE61853AD0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4361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D0D8-EC48-4549-8E4C-64007CD92AC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4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A3F7B-AB22-4D55-8496-CD7C72D65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1EC82-1C51-4BFB-8BBA-74FB9DF97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6787-0E71-43E2-8609-32BD3A56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0D2A-C933-4CFC-9FE0-1ACFFCC0A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FA90-E39C-4903-8E9C-66091E50D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8217C-65C1-4FE6-8F28-34725C129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05852-2A46-475D-BBBE-6EDCFA676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ECBB6-5671-4F4B-8C4B-63C11716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8C24-EC31-4C0F-9D73-F1EE9DBC4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F72D2-0C5C-48F2-9AB5-7FDFEC330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D06D-99A1-41B0-B987-198F156D9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3BE4037-4193-4E33-8014-57CE8A8ED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68313" y="908050"/>
            <a:ext cx="8229600" cy="1584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INTRODUÇÃO A UMA PESQUISA BIBLIOGRÁFICA AVANÇADA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11188" y="2997200"/>
            <a:ext cx="7920037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OBJECTIVOS DA AULA PRÁTICA: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Conhecer as principais bases bibliográficas e diferentes formas de acesso electrónico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Identificar os limites do tema em pesquisa e as palavras-chave necessárias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Saber cruzar referências até obter uma resposta final ao tema em pesquisa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45374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630070"/>
            <a:ext cx="4032448" cy="638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3635896" y="980728"/>
            <a:ext cx="216024" cy="21602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2304" y="476876"/>
            <a:ext cx="2087463" cy="3063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400" b="1" dirty="0"/>
              <a:t>1) Seleccionar o artigo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4" y="2957148"/>
            <a:ext cx="4032448" cy="3681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232" y="2649371"/>
            <a:ext cx="2664296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400" b="1" dirty="0"/>
              <a:t>2) Acesso à revista e artigo</a:t>
            </a:r>
            <a:endParaRPr lang="en-US" sz="1400" b="1" dirty="0"/>
          </a:p>
        </p:txBody>
      </p:sp>
      <p:sp>
        <p:nvSpPr>
          <p:cNvPr id="10" name="Up Arrow 9"/>
          <p:cNvSpPr/>
          <p:nvPr/>
        </p:nvSpPr>
        <p:spPr>
          <a:xfrm>
            <a:off x="6156176" y="3356992"/>
            <a:ext cx="216024" cy="36004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6" y="2509714"/>
            <a:ext cx="7791428" cy="1838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48680"/>
            <a:ext cx="813690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600" b="1" dirty="0"/>
              <a:t>Vamos agora fazer uma pesquisa mais incisiva:  escolher “Pesquisa avançada”</a:t>
            </a:r>
            <a:endParaRPr lang="en-US" sz="1600" b="1" dirty="0"/>
          </a:p>
        </p:txBody>
      </p:sp>
      <p:sp>
        <p:nvSpPr>
          <p:cNvPr id="8" name="Up Arrow 7"/>
          <p:cNvSpPr/>
          <p:nvPr/>
        </p:nvSpPr>
        <p:spPr>
          <a:xfrm>
            <a:off x="4139952" y="3778445"/>
            <a:ext cx="432048" cy="5760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9750" y="5300663"/>
            <a:ext cx="324008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janela de resultados é semelhante à da “Pesquisa Rápida” (4 resultados)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" y="116632"/>
            <a:ext cx="9144000" cy="479616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7729" y="692696"/>
            <a:ext cx="1015879" cy="720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51521" y="2708920"/>
            <a:ext cx="792088" cy="1440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51521" y="1700808"/>
            <a:ext cx="792087" cy="1177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1521" y="4410822"/>
            <a:ext cx="1368151" cy="2423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995117"/>
            <a:ext cx="4464496" cy="18628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BF8EF3-4424-4F89-AE75-A89620314332}"/>
              </a:ext>
            </a:extLst>
          </p:cNvPr>
          <p:cNvSpPr txBox="1"/>
          <p:nvPr/>
        </p:nvSpPr>
        <p:spPr>
          <a:xfrm>
            <a:off x="1115616" y="157289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Agricultura e agronegócio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377E632-D51E-4DEC-8280-7E867BF259AA}"/>
              </a:ext>
            </a:extLst>
          </p:cNvPr>
          <p:cNvSpPr txBox="1"/>
          <p:nvPr/>
        </p:nvSpPr>
        <p:spPr>
          <a:xfrm>
            <a:off x="1043608" y="259626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Ciência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E34B862-9497-4A02-9711-20359494FA5C}"/>
              </a:ext>
            </a:extLst>
          </p:cNvPr>
          <p:cNvSpPr txBox="1"/>
          <p:nvPr/>
        </p:nvSpPr>
        <p:spPr>
          <a:xfrm>
            <a:off x="1655738" y="4347313"/>
            <a:ext cx="1692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2010 a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17" y="0"/>
            <a:ext cx="5456365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96117" y="4221088"/>
            <a:ext cx="647700" cy="36004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93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4EFDE5-109F-4990-9C0B-84A9ADF5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930"/>
            <a:ext cx="9144000" cy="5382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2132856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solidFill>
                  <a:srgbClr val="FF0000"/>
                </a:solidFill>
              </a:rPr>
              <a:t>Selecionar a base de dados (podemos escolher todas)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779912" y="2132856"/>
            <a:ext cx="1152128" cy="288032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116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60AD1D0-5D5E-406D-8AE2-1F3B654AF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930"/>
            <a:ext cx="9144000" cy="5382139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076056" y="3713985"/>
            <a:ext cx="25922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Podemos adicionar mais campos à pesquisa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5112345" y="3440054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073B3B1-FF70-4015-A8B3-701090B6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89"/>
            <a:ext cx="9144000" cy="4997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780928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</a:rPr>
              <a:t>Vamos experimentar uma pesquisa personalizada</a:t>
            </a:r>
          </a:p>
        </p:txBody>
      </p:sp>
      <p:sp>
        <p:nvSpPr>
          <p:cNvPr id="4" name="Right Arrow 3"/>
          <p:cNvSpPr/>
          <p:nvPr/>
        </p:nvSpPr>
        <p:spPr>
          <a:xfrm rot="10800000">
            <a:off x="5220072" y="3087434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5220072" y="4016186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5220072" y="3548073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9512" y="3068960"/>
            <a:ext cx="1296144" cy="316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/>
          <p:cNvSpPr/>
          <p:nvPr/>
        </p:nvSpPr>
        <p:spPr>
          <a:xfrm>
            <a:off x="685900" y="3504463"/>
            <a:ext cx="933772" cy="316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/>
          <p:cNvSpPr/>
          <p:nvPr/>
        </p:nvSpPr>
        <p:spPr>
          <a:xfrm>
            <a:off x="685900" y="3947350"/>
            <a:ext cx="897582" cy="316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71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76A2C30-99A1-44D8-ACD6-2A57CAACE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8"/>
            <a:ext cx="9144000" cy="67874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124744"/>
            <a:ext cx="151216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35696" y="2204864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2A5E0D6-C92F-4B57-AE83-5E2B36842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243813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83127" y="1930550"/>
            <a:ext cx="720080" cy="41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21911" y="3573016"/>
            <a:ext cx="93662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3528" y="6237312"/>
            <a:ext cx="178457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8032" y="1556792"/>
            <a:ext cx="1237624" cy="331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96923" y="5445224"/>
            <a:ext cx="2720674" cy="129266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300" b="1" dirty="0">
                <a:solidFill>
                  <a:srgbClr val="002060"/>
                </a:solidFill>
              </a:rPr>
              <a:t>- Na página do artigo, temos acesso ao resumo (abstract), nº de vezes que o artigo já foi citado, numero de referências bibliográficas no mesmo, email do autor, etc.</a:t>
            </a:r>
            <a:endParaRPr lang="en-US" sz="13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D24C1A0-D249-4E45-8669-829C7C1DF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243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174" y="476672"/>
            <a:ext cx="7705725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srgbClr val="002060"/>
                </a:solidFill>
              </a:rPr>
              <a:t>É igualmente possível saber quem faz as citações...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6948834" y="1700238"/>
            <a:ext cx="503237" cy="360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39" y="0"/>
            <a:ext cx="5456365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04439" y="2492896"/>
            <a:ext cx="647700" cy="36004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14131F2-38F5-40DD-9352-817094A2CFAF}"/>
              </a:ext>
            </a:extLst>
          </p:cNvPr>
          <p:cNvSpPr/>
          <p:nvPr/>
        </p:nvSpPr>
        <p:spPr>
          <a:xfrm>
            <a:off x="323528" y="1124744"/>
            <a:ext cx="2915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/>
              <a:t>http://www.isa.ulisboa.pt/bisa/apresentacao</a:t>
            </a:r>
          </a:p>
        </p:txBody>
      </p:sp>
    </p:spTree>
    <p:extLst>
      <p:ext uri="{BB962C8B-B14F-4D97-AF65-F5344CB8AC3E}">
        <p14:creationId xmlns:p14="http://schemas.microsoft.com/office/powerpoint/2010/main" val="4218957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B7149D-E3BF-4969-9867-98F5BFE87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2" y="-27384"/>
            <a:ext cx="8199936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79512" y="1124744"/>
            <a:ext cx="432049" cy="8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A97ED9-16F5-474C-BCD5-7101539DF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3873"/>
            <a:ext cx="6552728" cy="5480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024" y="18864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Podemos igualmente gerar um relatório de citações, p.e. para ver quais os artigos mais citados, em que ano, etc.</a:t>
            </a:r>
          </a:p>
          <a:p>
            <a:endParaRPr lang="pt-PT" b="1" dirty="0"/>
          </a:p>
          <a:p>
            <a:r>
              <a:rPr lang="pt-PT" b="1" dirty="0"/>
              <a:t>Clicar em </a:t>
            </a:r>
            <a:r>
              <a:rPr lang="pt-PT" b="1" i="1" dirty="0"/>
              <a:t>“</a:t>
            </a:r>
            <a:r>
              <a:rPr lang="pt-PT" b="1" i="1" dirty="0" err="1"/>
              <a:t>Create</a:t>
            </a:r>
            <a:r>
              <a:rPr lang="pt-PT" b="1" i="1" dirty="0"/>
              <a:t> </a:t>
            </a:r>
            <a:r>
              <a:rPr lang="pt-PT" b="1" i="1" dirty="0" err="1"/>
              <a:t>Citation</a:t>
            </a:r>
            <a:r>
              <a:rPr lang="pt-PT" b="1" i="1" dirty="0"/>
              <a:t> </a:t>
            </a:r>
            <a:r>
              <a:rPr lang="pt-PT" b="1" i="1" dirty="0" err="1"/>
              <a:t>Report</a:t>
            </a:r>
            <a:r>
              <a:rPr lang="pt-PT" b="1" i="1" dirty="0"/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0152" y="2564904"/>
            <a:ext cx="1008112" cy="144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Down Arrow 6"/>
          <p:cNvSpPr/>
          <p:nvPr/>
        </p:nvSpPr>
        <p:spPr>
          <a:xfrm rot="5400000">
            <a:off x="7092280" y="2420888"/>
            <a:ext cx="216024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1320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715C2BD-7F67-4616-B5CD-CAED0831B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2" y="1493628"/>
            <a:ext cx="7380312" cy="4706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1646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Métricas gerais das citações</a:t>
            </a:r>
            <a:endParaRPr lang="pt-PT" b="1" i="1" dirty="0"/>
          </a:p>
        </p:txBody>
      </p:sp>
      <p:sp>
        <p:nvSpPr>
          <p:cNvPr id="9" name="Rectangle 8"/>
          <p:cNvSpPr/>
          <p:nvPr/>
        </p:nvSpPr>
        <p:spPr>
          <a:xfrm>
            <a:off x="3203848" y="188640"/>
            <a:ext cx="28873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200" b="1" i="1" dirty="0" err="1"/>
              <a:t>Citation</a:t>
            </a:r>
            <a:r>
              <a:rPr lang="pt-PT" sz="2200" b="1" i="1" dirty="0"/>
              <a:t> </a:t>
            </a:r>
            <a:r>
              <a:rPr lang="pt-PT" sz="2200" b="1" i="1" dirty="0" err="1"/>
              <a:t>Report</a:t>
            </a:r>
            <a:r>
              <a:rPr lang="pt-PT" sz="2200" b="1" i="1" dirty="0"/>
              <a:t> </a:t>
            </a:r>
            <a:r>
              <a:rPr lang="pt-PT" sz="2200" b="1" dirty="0"/>
              <a:t>(1/2)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193096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888F8F-BBBA-4B70-80D0-D565C2B3A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15112"/>
            <a:ext cx="7596336" cy="566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83404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Ordenação dos artigos por número de citações, ao longo dos anos, n.º citações/ano</a:t>
            </a:r>
            <a:endParaRPr lang="pt-PT" sz="1600" b="1" i="1" dirty="0"/>
          </a:p>
        </p:txBody>
      </p:sp>
      <p:sp>
        <p:nvSpPr>
          <p:cNvPr id="6" name="Rectangle 5"/>
          <p:cNvSpPr/>
          <p:nvPr/>
        </p:nvSpPr>
        <p:spPr>
          <a:xfrm>
            <a:off x="7884368" y="2636912"/>
            <a:ext cx="288032" cy="4147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3779912" y="170080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i="1" dirty="0"/>
              <a:t>Artigo mais citado com 308 citações no total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08104" y="2114220"/>
            <a:ext cx="2376264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03848" y="188640"/>
            <a:ext cx="28873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200" b="1" i="1" dirty="0" err="1"/>
              <a:t>Citation</a:t>
            </a:r>
            <a:r>
              <a:rPr lang="pt-PT" sz="2200" b="1" i="1" dirty="0"/>
              <a:t> </a:t>
            </a:r>
            <a:r>
              <a:rPr lang="pt-PT" sz="2200" b="1" i="1" dirty="0" err="1"/>
              <a:t>Report</a:t>
            </a:r>
            <a:r>
              <a:rPr lang="pt-PT" sz="2200" b="1" i="1" dirty="0"/>
              <a:t> </a:t>
            </a:r>
            <a:r>
              <a:rPr lang="pt-PT" sz="2200" b="1" dirty="0"/>
              <a:t>(2/2)</a:t>
            </a:r>
            <a:endParaRPr lang="pt-PT" sz="2200" dirty="0"/>
          </a:p>
        </p:txBody>
      </p:sp>
    </p:spTree>
    <p:extLst>
      <p:ext uri="{BB962C8B-B14F-4D97-AF65-F5344CB8AC3E}">
        <p14:creationId xmlns:p14="http://schemas.microsoft.com/office/powerpoint/2010/main" val="24964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164A21A-E4B3-4EC1-A6C3-4638F888B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7304"/>
            <a:ext cx="8172400" cy="4810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024" y="188640"/>
            <a:ext cx="8964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b="1" dirty="0"/>
              <a:t>Para além de um motor de pesquisa, o </a:t>
            </a:r>
            <a:r>
              <a:rPr lang="pt-PT" sz="2100" b="1" dirty="0" err="1"/>
              <a:t>WoS</a:t>
            </a:r>
            <a:r>
              <a:rPr lang="pt-PT" sz="2100" b="1" dirty="0"/>
              <a:t> tem várias ferramentas úteis. Uma das mais conhecidas é o </a:t>
            </a:r>
            <a:r>
              <a:rPr lang="pt-PT" sz="2100" b="1" i="1" dirty="0" err="1"/>
              <a:t>Endnote</a:t>
            </a:r>
            <a:endParaRPr lang="pt-PT" sz="2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4067944" y="5643825"/>
            <a:ext cx="5055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EndNote</a:t>
            </a:r>
            <a:r>
              <a:rPr lang="pt-PT" sz="1400" dirty="0"/>
              <a:t> - gerenciador de bibliografias para publicação de artigos científicos. Importa referências bibliográficas da Web, organiza-as em grupos de assuntos e insere as referências no corpo do texto, quando editado por processador </a:t>
            </a:r>
            <a:r>
              <a:rPr lang="pt-PT" sz="1400" i="1" dirty="0"/>
              <a:t>Microsoft Office </a:t>
            </a:r>
            <a:r>
              <a:rPr lang="pt-PT" sz="1400" dirty="0"/>
              <a:t>ou </a:t>
            </a:r>
            <a:r>
              <a:rPr lang="pt-PT" sz="1400" i="1" dirty="0" err="1"/>
              <a:t>OpenOffice</a:t>
            </a:r>
            <a:r>
              <a:rPr lang="pt-PT" sz="14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0203" y="927304"/>
            <a:ext cx="485733" cy="20617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6723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605568" cy="559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024" y="18864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b="1" dirty="0"/>
              <a:t>Vamos abrir uma conta no “</a:t>
            </a:r>
            <a:r>
              <a:rPr lang="pt-PT" sz="2100" b="1" i="1" dirty="0" err="1"/>
              <a:t>Endnote</a:t>
            </a:r>
            <a:r>
              <a:rPr lang="pt-PT" sz="2100" b="1" dirty="0"/>
              <a:t>” </a:t>
            </a:r>
            <a:r>
              <a:rPr lang="pt-PT" sz="2400" b="1" dirty="0"/>
              <a:t>(</a:t>
            </a:r>
            <a:r>
              <a:rPr lang="pt-PT" b="1" dirty="0">
                <a:solidFill>
                  <a:srgbClr val="FF0000"/>
                </a:solidFill>
              </a:rPr>
              <a:t>apenas 1 pessoa por grupo!</a:t>
            </a:r>
            <a:r>
              <a:rPr lang="pt-PT" b="1" dirty="0"/>
              <a:t>)</a:t>
            </a:r>
            <a:endParaRPr lang="pt-PT" sz="2400" b="1" dirty="0"/>
          </a:p>
        </p:txBody>
      </p:sp>
      <p:sp>
        <p:nvSpPr>
          <p:cNvPr id="4" name="Down Arrow 3"/>
          <p:cNvSpPr/>
          <p:nvPr/>
        </p:nvSpPr>
        <p:spPr>
          <a:xfrm>
            <a:off x="5652120" y="4797152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5508104" y="44075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Criar nova conta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024" y="65204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/>
              <a:t>https://www.myendnoteweb.com/</a:t>
            </a:r>
          </a:p>
        </p:txBody>
      </p:sp>
    </p:spTree>
    <p:extLst>
      <p:ext uri="{BB962C8B-B14F-4D97-AF65-F5344CB8AC3E}">
        <p14:creationId xmlns:p14="http://schemas.microsoft.com/office/powerpoint/2010/main" val="379200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757808"/>
            <a:ext cx="7182636" cy="563041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55576" y="2132856"/>
            <a:ext cx="360040" cy="2001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ight Arrow 7"/>
          <p:cNvSpPr/>
          <p:nvPr/>
        </p:nvSpPr>
        <p:spPr>
          <a:xfrm>
            <a:off x="755576" y="2707432"/>
            <a:ext cx="360040" cy="21884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ight Arrow 8"/>
          <p:cNvSpPr/>
          <p:nvPr/>
        </p:nvSpPr>
        <p:spPr>
          <a:xfrm>
            <a:off x="755576" y="3300704"/>
            <a:ext cx="360040" cy="20030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ight Arrow 9"/>
          <p:cNvSpPr/>
          <p:nvPr/>
        </p:nvSpPr>
        <p:spPr>
          <a:xfrm>
            <a:off x="755576" y="3963160"/>
            <a:ext cx="360040" cy="1859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4427984" y="4761149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Link para confirmação será enviado para o email</a:t>
            </a:r>
          </a:p>
        </p:txBody>
      </p:sp>
      <p:sp>
        <p:nvSpPr>
          <p:cNvPr id="12" name="Down Arrow 11"/>
          <p:cNvSpPr/>
          <p:nvPr/>
        </p:nvSpPr>
        <p:spPr>
          <a:xfrm rot="10800000">
            <a:off x="3563888" y="5047439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413538" y="177508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538" y="36700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919" y="307016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4919" y="24446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8323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47A4833-439F-44B6-BE13-6321DA912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637"/>
            <a:ext cx="9144000" cy="5159898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0800000">
            <a:off x="7524328" y="4437112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347841" y="3419413"/>
            <a:ext cx="1008112" cy="367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1067921" y="3923469"/>
            <a:ext cx="648072" cy="367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5519018" y="3419412"/>
            <a:ext cx="1656184" cy="367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angle 7"/>
          <p:cNvSpPr/>
          <p:nvPr/>
        </p:nvSpPr>
        <p:spPr>
          <a:xfrm>
            <a:off x="5519018" y="3933056"/>
            <a:ext cx="1656184" cy="367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251520" y="5085184"/>
            <a:ext cx="3557971" cy="367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3318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034225-2EAB-44DA-A0D4-47BF32A4C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86" y="906979"/>
            <a:ext cx="6268726" cy="5817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606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Aos resultados obtidos (23), vamos agora refinar a pesquisa para incluir somente artigos (16)</a:t>
            </a:r>
          </a:p>
        </p:txBody>
      </p:sp>
      <p:sp>
        <p:nvSpPr>
          <p:cNvPr id="4" name="Down Arrow 3"/>
          <p:cNvSpPr/>
          <p:nvPr/>
        </p:nvSpPr>
        <p:spPr>
          <a:xfrm rot="16200000">
            <a:off x="1838962" y="6500245"/>
            <a:ext cx="165827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1111586" y="1124745"/>
            <a:ext cx="11466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6B1A2F8-F47A-49B9-8B40-A56493A68F51}"/>
              </a:ext>
            </a:extLst>
          </p:cNvPr>
          <p:cNvSpPr/>
          <p:nvPr/>
        </p:nvSpPr>
        <p:spPr>
          <a:xfrm>
            <a:off x="1178401" y="5805264"/>
            <a:ext cx="1146652" cy="286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A45F7B7A-CEF1-41CA-9216-299648385F2B}"/>
              </a:ext>
            </a:extLst>
          </p:cNvPr>
          <p:cNvCxnSpPr>
            <a:cxnSpLocks/>
          </p:cNvCxnSpPr>
          <p:nvPr/>
        </p:nvCxnSpPr>
        <p:spPr>
          <a:xfrm>
            <a:off x="1259632" y="5966877"/>
            <a:ext cx="72008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93B4E593-16E7-4296-9315-ECD71C4CBD7A}"/>
              </a:ext>
            </a:extLst>
          </p:cNvPr>
          <p:cNvCxnSpPr>
            <a:cxnSpLocks/>
          </p:cNvCxnSpPr>
          <p:nvPr/>
        </p:nvCxnSpPr>
        <p:spPr>
          <a:xfrm flipV="1">
            <a:off x="1259632" y="5949280"/>
            <a:ext cx="72008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38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6E60E8E-3191-4C66-9F69-C916F0BAF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905502"/>
            <a:ext cx="6377047" cy="5907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382" y="188640"/>
            <a:ext cx="80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16 Resultados obtidos. Vamos agora selecionar os 3 primeiros e gravar para o </a:t>
            </a:r>
            <a:r>
              <a:rPr lang="pt-PT" b="1" i="1" dirty="0" err="1"/>
              <a:t>Endnote</a:t>
            </a:r>
            <a:r>
              <a:rPr lang="pt-PT" b="1" i="1" dirty="0"/>
              <a:t>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776" y="2348881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2555776" y="3861048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2555776" y="3140968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Down Arrow 6"/>
          <p:cNvSpPr/>
          <p:nvPr/>
        </p:nvSpPr>
        <p:spPr>
          <a:xfrm rot="16200000" flipH="1">
            <a:off x="3603570" y="1949159"/>
            <a:ext cx="208669" cy="2880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322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08720"/>
            <a:ext cx="7629555" cy="4176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Arrow 7"/>
          <p:cNvSpPr/>
          <p:nvPr/>
        </p:nvSpPr>
        <p:spPr>
          <a:xfrm rot="16200000">
            <a:off x="4391980" y="5121188"/>
            <a:ext cx="720080" cy="6480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3" y="1340768"/>
            <a:ext cx="8612493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523" y="332656"/>
            <a:ext cx="834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 sistema pede agora as credenciais de acesso que há pouco definimos. Vamos inseri-las agora.</a:t>
            </a:r>
            <a:endParaRPr lang="pt-PT" b="1" i="1" dirty="0"/>
          </a:p>
        </p:txBody>
      </p:sp>
    </p:spTree>
    <p:extLst>
      <p:ext uri="{BB962C8B-B14F-4D97-AF65-F5344CB8AC3E}">
        <p14:creationId xmlns:p14="http://schemas.microsoft.com/office/powerpoint/2010/main" val="2013447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5ECB22E-4C7A-4115-886A-39EF01254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3" y="1009279"/>
            <a:ext cx="7335314" cy="5834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60648"/>
            <a:ext cx="834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Vamos escolher o tipo de informação a exportar: escolher registo completo (</a:t>
            </a:r>
            <a:r>
              <a:rPr lang="pt-PT" b="1" i="1" dirty="0" err="1"/>
              <a:t>Full</a:t>
            </a:r>
            <a:r>
              <a:rPr lang="pt-PT" b="1" i="1" dirty="0"/>
              <a:t> Record</a:t>
            </a:r>
            <a:r>
              <a:rPr lang="pt-PT" b="1" dirty="0"/>
              <a:t>)</a:t>
            </a:r>
            <a:endParaRPr lang="pt-PT" b="1" i="1" dirty="0"/>
          </a:p>
        </p:txBody>
      </p:sp>
      <p:sp>
        <p:nvSpPr>
          <p:cNvPr id="4" name="Down Arrow 3"/>
          <p:cNvSpPr/>
          <p:nvPr/>
        </p:nvSpPr>
        <p:spPr>
          <a:xfrm rot="10800000">
            <a:off x="5508104" y="5085184"/>
            <a:ext cx="216024" cy="21602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8291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5943DB4-3AA0-4503-9353-0029889EA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908720"/>
            <a:ext cx="6819917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679" y="188640"/>
            <a:ext cx="83464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b="1" dirty="0"/>
              <a:t>Os artigos já estão no </a:t>
            </a:r>
            <a:r>
              <a:rPr lang="pt-PT" b="1" i="1" dirty="0" err="1"/>
              <a:t>Endnote</a:t>
            </a:r>
            <a:r>
              <a:rPr lang="pt-PT" b="1" dirty="0"/>
              <a:t>, conforme indicação </a:t>
            </a:r>
            <a:r>
              <a:rPr lang="pt-P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EN</a:t>
            </a:r>
            <a:r>
              <a:rPr lang="pt-PT" b="1" dirty="0"/>
              <a:t> em cada um;</a:t>
            </a:r>
          </a:p>
          <a:p>
            <a:r>
              <a:rPr lang="pt-PT" b="1" dirty="0"/>
              <a:t>Vamos agora entrar no </a:t>
            </a:r>
            <a:r>
              <a:rPr lang="pt-PT" b="1" i="1" dirty="0" err="1"/>
              <a:t>Endnote</a:t>
            </a:r>
            <a:r>
              <a:rPr lang="pt-PT" b="1" dirty="0"/>
              <a:t> no topo da página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2987824" y="2492896"/>
            <a:ext cx="288032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own Arrow 4"/>
          <p:cNvSpPr/>
          <p:nvPr/>
        </p:nvSpPr>
        <p:spPr>
          <a:xfrm rot="10800000">
            <a:off x="3995936" y="1052736"/>
            <a:ext cx="360040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6850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D03895A-47EC-4947-992B-4EF7789D1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" y="1772816"/>
            <a:ext cx="8810345" cy="4824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116" y="79464"/>
            <a:ext cx="834646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b="1" dirty="0"/>
              <a:t>Agora no </a:t>
            </a:r>
            <a:r>
              <a:rPr lang="pt-PT" b="1" i="1" dirty="0" err="1"/>
              <a:t>Endnote</a:t>
            </a:r>
            <a:r>
              <a:rPr lang="pt-PT" b="1" dirty="0"/>
              <a:t>, são visíveis as 3 referências que acabámos de exportar na pasta </a:t>
            </a:r>
            <a:r>
              <a:rPr lang="pt-PT" b="1" i="1" dirty="0" err="1"/>
              <a:t>Unfiled</a:t>
            </a:r>
            <a:r>
              <a:rPr lang="pt-PT" b="1" dirty="0"/>
              <a:t> (vazio)</a:t>
            </a:r>
          </a:p>
          <a:p>
            <a:endParaRPr lang="pt-PT" b="1" dirty="0"/>
          </a:p>
          <a:p>
            <a:r>
              <a:rPr lang="pt-PT" b="1" dirty="0"/>
              <a:t>Vamos agora selecionar e formatar estas referências para uma dada revista: selecionar cada uma e depois clicar em “</a:t>
            </a:r>
            <a:r>
              <a:rPr lang="pt-PT" b="1" i="1" dirty="0" err="1"/>
              <a:t>Format</a:t>
            </a:r>
            <a:r>
              <a:rPr lang="pt-PT" b="1" dirty="0"/>
              <a:t>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998" y="4094553"/>
            <a:ext cx="661610" cy="126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own Arrow 4"/>
          <p:cNvSpPr/>
          <p:nvPr/>
        </p:nvSpPr>
        <p:spPr>
          <a:xfrm rot="10800000">
            <a:off x="3275856" y="2492896"/>
            <a:ext cx="360040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1979712" y="3935686"/>
            <a:ext cx="288032" cy="1725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0700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482280B4-9022-4CF1-8210-EF7DE3B1F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434571"/>
            <a:ext cx="9080500" cy="414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85624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b="1" dirty="0"/>
              <a:t>Vamos agora escolher o estilo da revista (</a:t>
            </a:r>
            <a:r>
              <a:rPr lang="pt-PT" b="1" i="1" dirty="0" err="1"/>
              <a:t>PLoS</a:t>
            </a:r>
            <a:r>
              <a:rPr lang="pt-PT" b="1" dirty="0"/>
              <a:t>) com que queremos formatar e o formato dos resultados</a:t>
            </a:r>
          </a:p>
          <a:p>
            <a:endParaRPr lang="pt-PT" b="1" dirty="0"/>
          </a:p>
          <a:p>
            <a:r>
              <a:rPr lang="pt-PT" b="1" dirty="0"/>
              <a:t>No final clicar em “</a:t>
            </a:r>
            <a:r>
              <a:rPr lang="pt-PT" b="1" i="1" dirty="0" err="1"/>
              <a:t>Preview</a:t>
            </a:r>
            <a:r>
              <a:rPr lang="pt-PT" b="1" i="1" dirty="0"/>
              <a:t> </a:t>
            </a:r>
            <a:r>
              <a:rPr lang="pt-PT" b="1" i="1" dirty="0" err="1"/>
              <a:t>and</a:t>
            </a:r>
            <a:r>
              <a:rPr lang="pt-PT" b="1" i="1" dirty="0"/>
              <a:t> Print</a:t>
            </a:r>
            <a:r>
              <a:rPr lang="pt-PT" b="1" dirty="0"/>
              <a:t>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776" y="3861048"/>
            <a:ext cx="2376264" cy="322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angle 4"/>
          <p:cNvSpPr/>
          <p:nvPr/>
        </p:nvSpPr>
        <p:spPr>
          <a:xfrm>
            <a:off x="2555776" y="4235219"/>
            <a:ext cx="2376264" cy="273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2555776" y="4560957"/>
            <a:ext cx="1872208" cy="308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5004048" y="3826607"/>
            <a:ext cx="373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F0000"/>
                </a:solidFill>
              </a:rPr>
              <a:t>Nome da pasta onde temos as referências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4235219"/>
            <a:ext cx="15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F0000"/>
                </a:solidFill>
              </a:rPr>
              <a:t>Nome da revista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6110" y="4576527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F0000"/>
                </a:solidFill>
              </a:rPr>
              <a:t>Formato dos resultados</a:t>
            </a:r>
          </a:p>
        </p:txBody>
      </p:sp>
      <p:sp>
        <p:nvSpPr>
          <p:cNvPr id="10" name="Down Arrow 9"/>
          <p:cNvSpPr/>
          <p:nvPr/>
        </p:nvSpPr>
        <p:spPr>
          <a:xfrm rot="10800000">
            <a:off x="5436097" y="5214730"/>
            <a:ext cx="360040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133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97896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1. Deng XZ, </a:t>
            </a:r>
            <a:r>
              <a:rPr lang="pt-PT" dirty="0" err="1"/>
              <a:t>Zhao</a:t>
            </a:r>
            <a:r>
              <a:rPr lang="pt-PT" dirty="0"/>
              <a:t> CH. </a:t>
            </a:r>
            <a:r>
              <a:rPr lang="pt-PT" dirty="0" err="1"/>
              <a:t>Identification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Scarcity</a:t>
            </a:r>
            <a:r>
              <a:rPr lang="pt-PT" dirty="0"/>
              <a:t> and </a:t>
            </a:r>
            <a:r>
              <a:rPr lang="pt-PT" dirty="0" err="1"/>
              <a:t>Providing</a:t>
            </a:r>
            <a:r>
              <a:rPr lang="pt-PT" dirty="0"/>
              <a:t> </a:t>
            </a:r>
            <a:r>
              <a:rPr lang="pt-PT" dirty="0" err="1"/>
              <a:t>Solutions</a:t>
            </a:r>
            <a:r>
              <a:rPr lang="pt-PT" dirty="0"/>
              <a:t> for </a:t>
            </a:r>
            <a:r>
              <a:rPr lang="pt-PT" dirty="0" err="1"/>
              <a:t>Adapting</a:t>
            </a:r>
            <a:r>
              <a:rPr lang="pt-PT" dirty="0"/>
              <a:t> to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Changes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Heihe</a:t>
            </a:r>
            <a:r>
              <a:rPr lang="pt-PT" dirty="0"/>
              <a:t> </a:t>
            </a:r>
            <a:r>
              <a:rPr lang="pt-PT" dirty="0" err="1"/>
              <a:t>River</a:t>
            </a:r>
            <a:r>
              <a:rPr lang="pt-PT" dirty="0"/>
              <a:t> </a:t>
            </a:r>
            <a:r>
              <a:rPr lang="pt-PT" dirty="0" err="1"/>
              <a:t>Basin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China. </a:t>
            </a:r>
            <a:r>
              <a:rPr lang="pt-PT" dirty="0" err="1"/>
              <a:t>Advances</a:t>
            </a:r>
            <a:r>
              <a:rPr lang="pt-PT" dirty="0"/>
              <a:t> in </a:t>
            </a:r>
            <a:r>
              <a:rPr lang="pt-PT" dirty="0" err="1"/>
              <a:t>Meteorology</a:t>
            </a:r>
            <a:r>
              <a:rPr lang="pt-PT" dirty="0"/>
              <a:t>. 2015:13. </a:t>
            </a:r>
            <a:r>
              <a:rPr lang="pt-PT" dirty="0" err="1"/>
              <a:t>doi</a:t>
            </a:r>
            <a:r>
              <a:rPr lang="pt-PT" dirty="0"/>
              <a:t>: 10.1155/2015/279173. </a:t>
            </a:r>
            <a:r>
              <a:rPr lang="pt-PT" dirty="0" err="1"/>
              <a:t>PubMed</a:t>
            </a:r>
            <a:r>
              <a:rPr lang="pt-PT" dirty="0"/>
              <a:t> PMID: WOS:000356708700001.</a:t>
            </a:r>
          </a:p>
          <a:p>
            <a:endParaRPr lang="pt-PT" dirty="0"/>
          </a:p>
          <a:p>
            <a:r>
              <a:rPr lang="pt-PT" dirty="0"/>
              <a:t>2. Garcia X, </a:t>
            </a:r>
            <a:r>
              <a:rPr lang="pt-PT" dirty="0" err="1"/>
              <a:t>Pargament</a:t>
            </a:r>
            <a:r>
              <a:rPr lang="pt-PT" dirty="0"/>
              <a:t> D. </a:t>
            </a:r>
            <a:r>
              <a:rPr lang="pt-PT" dirty="0" err="1"/>
              <a:t>Rehabilitating</a:t>
            </a:r>
            <a:r>
              <a:rPr lang="pt-PT" dirty="0"/>
              <a:t> </a:t>
            </a:r>
            <a:r>
              <a:rPr lang="pt-PT" dirty="0" err="1"/>
              <a:t>rivers</a:t>
            </a:r>
            <a:r>
              <a:rPr lang="pt-PT" dirty="0"/>
              <a:t> and </a:t>
            </a:r>
            <a:r>
              <a:rPr lang="pt-PT" dirty="0" err="1"/>
              <a:t>enhancing</a:t>
            </a:r>
            <a:r>
              <a:rPr lang="pt-PT" dirty="0"/>
              <a:t> </a:t>
            </a:r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r>
              <a:rPr lang="pt-PT" dirty="0"/>
              <a:t> in a </a:t>
            </a:r>
            <a:r>
              <a:rPr lang="pt-PT" dirty="0" err="1"/>
              <a:t>water-scarcity</a:t>
            </a:r>
            <a:r>
              <a:rPr lang="pt-PT" dirty="0"/>
              <a:t> </a:t>
            </a:r>
            <a:r>
              <a:rPr lang="pt-PT" dirty="0" err="1"/>
              <a:t>context</a:t>
            </a:r>
            <a:r>
              <a:rPr lang="pt-PT" dirty="0"/>
              <a:t>: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Yarqon</a:t>
            </a:r>
            <a:r>
              <a:rPr lang="pt-PT" dirty="0"/>
              <a:t> </a:t>
            </a:r>
            <a:r>
              <a:rPr lang="pt-PT" dirty="0" err="1"/>
              <a:t>River</a:t>
            </a:r>
            <a:r>
              <a:rPr lang="pt-PT" dirty="0"/>
              <a:t>. </a:t>
            </a:r>
            <a:r>
              <a:rPr lang="pt-PT" dirty="0" err="1"/>
              <a:t>International</a:t>
            </a:r>
            <a:r>
              <a:rPr lang="pt-PT" dirty="0"/>
              <a:t> </a:t>
            </a:r>
            <a:r>
              <a:rPr lang="pt-PT" dirty="0" err="1"/>
              <a:t>Journal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Resources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. 2015;31(1):73-87. </a:t>
            </a:r>
            <a:r>
              <a:rPr lang="pt-PT" dirty="0" err="1"/>
              <a:t>doi</a:t>
            </a:r>
            <a:r>
              <a:rPr lang="pt-PT" dirty="0"/>
              <a:t>: 10.1080/07900627.2014.911147. </a:t>
            </a:r>
            <a:r>
              <a:rPr lang="pt-PT" dirty="0" err="1"/>
              <a:t>PubMed</a:t>
            </a:r>
            <a:r>
              <a:rPr lang="pt-PT" dirty="0"/>
              <a:t> PMID: WOS:000349251000007.</a:t>
            </a:r>
          </a:p>
          <a:p>
            <a:endParaRPr lang="pt-PT" dirty="0"/>
          </a:p>
          <a:p>
            <a:r>
              <a:rPr lang="pt-PT" dirty="0"/>
              <a:t>3. </a:t>
            </a:r>
            <a:r>
              <a:rPr lang="pt-PT" dirty="0" err="1"/>
              <a:t>Koopman</a:t>
            </a:r>
            <a:r>
              <a:rPr lang="pt-PT" dirty="0"/>
              <a:t> JFL, </a:t>
            </a:r>
            <a:r>
              <a:rPr lang="pt-PT" dirty="0" err="1"/>
              <a:t>Kuik</a:t>
            </a:r>
            <a:r>
              <a:rPr lang="pt-PT" dirty="0"/>
              <a:t> O, </a:t>
            </a:r>
            <a:r>
              <a:rPr lang="pt-PT" dirty="0" err="1"/>
              <a:t>Tol</a:t>
            </a:r>
            <a:r>
              <a:rPr lang="pt-PT" dirty="0"/>
              <a:t> RSJ, </a:t>
            </a:r>
            <a:r>
              <a:rPr lang="pt-PT" dirty="0" err="1"/>
              <a:t>Brouwer</a:t>
            </a:r>
            <a:r>
              <a:rPr lang="pt-PT" dirty="0"/>
              <a:t> R. WATER SCARCITY FROM CLIMATE CHANGE AND ADAPTATION RESPONSE IN AN INTERNATIONAL RIVER BASIN CONTEXT.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Change</a:t>
            </a:r>
            <a:r>
              <a:rPr lang="pt-PT" dirty="0"/>
              <a:t> </a:t>
            </a:r>
            <a:r>
              <a:rPr lang="pt-PT" dirty="0" err="1"/>
              <a:t>Economics</a:t>
            </a:r>
            <a:r>
              <a:rPr lang="pt-PT" dirty="0"/>
              <a:t>. 2015;6(1):22. </a:t>
            </a:r>
            <a:r>
              <a:rPr lang="pt-PT" dirty="0" err="1"/>
              <a:t>doi</a:t>
            </a:r>
            <a:r>
              <a:rPr lang="pt-PT" dirty="0"/>
              <a:t>: 10.1142/s2010007815500049. </a:t>
            </a:r>
            <a:r>
              <a:rPr lang="pt-PT" dirty="0" err="1"/>
              <a:t>PubMed</a:t>
            </a:r>
            <a:r>
              <a:rPr lang="pt-PT" dirty="0"/>
              <a:t> PMID: WOS:000365765700004.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27" y="476672"/>
            <a:ext cx="85624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b="1" dirty="0"/>
              <a:t>E eis finalmente as referências formatadas para a revista escolhida:</a:t>
            </a:r>
          </a:p>
        </p:txBody>
      </p:sp>
    </p:spTree>
    <p:extLst>
      <p:ext uri="{BB962C8B-B14F-4D97-AF65-F5344CB8AC3E}">
        <p14:creationId xmlns:p14="http://schemas.microsoft.com/office/powerpoint/2010/main" val="1993854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99174F4-28F1-4094-AA6D-55169C3DF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13668"/>
            <a:ext cx="8172400" cy="481025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400000">
            <a:off x="2020393" y="868039"/>
            <a:ext cx="350561" cy="28790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028" y="143607"/>
            <a:ext cx="8496300" cy="55399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pt-PT" sz="1500" b="1" dirty="0">
                <a:solidFill>
                  <a:srgbClr val="002060"/>
                </a:solidFill>
              </a:rPr>
              <a:t>Vamos agora selecionar a bases de dados “</a:t>
            </a:r>
            <a:r>
              <a:rPr lang="pt-PT" sz="1500" b="1" i="1" dirty="0">
                <a:solidFill>
                  <a:srgbClr val="002060"/>
                </a:solidFill>
              </a:rPr>
              <a:t>Journal Citation </a:t>
            </a:r>
            <a:r>
              <a:rPr lang="pt-PT" sz="1500" b="1" i="1" dirty="0" err="1">
                <a:solidFill>
                  <a:srgbClr val="002060"/>
                </a:solidFill>
              </a:rPr>
              <a:t>Reports</a:t>
            </a:r>
            <a:r>
              <a:rPr lang="pt-PT" sz="1500" b="1" dirty="0">
                <a:solidFill>
                  <a:srgbClr val="002060"/>
                </a:solidFill>
              </a:rPr>
              <a:t>” para analisar o “desempenho” das revistas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1878" y="1207572"/>
            <a:ext cx="947914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4079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8ECD0E3-1935-47B0-8AF4-A073ABAD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451326" cy="45382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295FABC-3912-4513-96E0-E8B1EB398916}"/>
              </a:ext>
            </a:extLst>
          </p:cNvPr>
          <p:cNvSpPr txBox="1"/>
          <p:nvPr/>
        </p:nvSpPr>
        <p:spPr>
          <a:xfrm>
            <a:off x="1770863" y="5229200"/>
            <a:ext cx="1821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Procura por determinada revista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E547A5-0DAE-4AA2-963A-5AECE544379D}"/>
              </a:ext>
            </a:extLst>
          </p:cNvPr>
          <p:cNvSpPr txBox="1"/>
          <p:nvPr/>
        </p:nvSpPr>
        <p:spPr>
          <a:xfrm>
            <a:off x="3738587" y="5229200"/>
            <a:ext cx="1666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Procura por categoria de revista</a:t>
            </a:r>
          </a:p>
        </p:txBody>
      </p:sp>
      <p:sp>
        <p:nvSpPr>
          <p:cNvPr id="8" name="Down Arrow 9">
            <a:extLst>
              <a:ext uri="{FF2B5EF4-FFF2-40B4-BE49-F238E27FC236}">
                <a16:creationId xmlns:a16="http://schemas.microsoft.com/office/drawing/2014/main" id="{5EF5C537-B8A2-49D1-B3A6-14511EF8B15A}"/>
              </a:ext>
            </a:extLst>
          </p:cNvPr>
          <p:cNvSpPr/>
          <p:nvPr/>
        </p:nvSpPr>
        <p:spPr>
          <a:xfrm rot="10800000">
            <a:off x="4165315" y="6152530"/>
            <a:ext cx="360040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64696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D69A68A-3FC5-4F24-943E-05B6DBD73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9" y="588750"/>
            <a:ext cx="7421848" cy="517894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2C8AC77-6873-47CA-B064-B79379744DD6}"/>
              </a:ext>
            </a:extLst>
          </p:cNvPr>
          <p:cNvSpPr txBox="1"/>
          <p:nvPr/>
        </p:nvSpPr>
        <p:spPr>
          <a:xfrm>
            <a:off x="251520" y="188640"/>
            <a:ext cx="7421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000" b="1" dirty="0"/>
              <a:t>Vamos escolher a categoria “</a:t>
            </a:r>
            <a:r>
              <a:rPr lang="pt-PT" sz="2000" b="1" i="1" dirty="0" err="1"/>
              <a:t>Engineering</a:t>
            </a:r>
            <a:r>
              <a:rPr lang="pt-PT" sz="2000" b="1" i="1" dirty="0"/>
              <a:t>, </a:t>
            </a:r>
            <a:r>
              <a:rPr lang="pt-PT" sz="2000" b="1" i="1" dirty="0" err="1" smtClean="0"/>
              <a:t>environmental</a:t>
            </a:r>
            <a:r>
              <a:rPr lang="pt-PT" sz="2000" b="1" dirty="0"/>
              <a:t>”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8684BE-90F4-48A8-8A1C-07FD539D5321}"/>
              </a:ext>
            </a:extLst>
          </p:cNvPr>
          <p:cNvSpPr/>
          <p:nvPr/>
        </p:nvSpPr>
        <p:spPr>
          <a:xfrm>
            <a:off x="323528" y="2699560"/>
            <a:ext cx="1336563" cy="322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60B1D82-EDB8-489A-A75A-A69B6866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013176"/>
            <a:ext cx="4824536" cy="1480798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D9830DE1-304C-4417-8388-11818C0F130B}"/>
              </a:ext>
            </a:extLst>
          </p:cNvPr>
          <p:cNvSpPr/>
          <p:nvPr/>
        </p:nvSpPr>
        <p:spPr>
          <a:xfrm rot="10800000">
            <a:off x="6516216" y="6325913"/>
            <a:ext cx="253276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FEDD339-CBAA-41A4-AE81-F4E27DEC7C8A}"/>
              </a:ext>
            </a:extLst>
          </p:cNvPr>
          <p:cNvSpPr/>
          <p:nvPr/>
        </p:nvSpPr>
        <p:spPr>
          <a:xfrm>
            <a:off x="3903718" y="6165304"/>
            <a:ext cx="4628722" cy="233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543A70-9C01-408B-8F05-80C86643A36A}"/>
              </a:ext>
            </a:extLst>
          </p:cNvPr>
          <p:cNvSpPr txBox="1"/>
          <p:nvPr/>
        </p:nvSpPr>
        <p:spPr>
          <a:xfrm>
            <a:off x="1727947" y="3005199"/>
            <a:ext cx="45307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2F1E161-3460-4D4A-8EAC-518A00F006F2}"/>
              </a:ext>
            </a:extLst>
          </p:cNvPr>
          <p:cNvSpPr txBox="1"/>
          <p:nvPr/>
        </p:nvSpPr>
        <p:spPr>
          <a:xfrm>
            <a:off x="2838184" y="6059410"/>
            <a:ext cx="453072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D6AEFB1-FF4C-4711-A57C-BF0F8CD12D48}"/>
              </a:ext>
            </a:extLst>
          </p:cNvPr>
          <p:cNvSpPr/>
          <p:nvPr/>
        </p:nvSpPr>
        <p:spPr>
          <a:xfrm>
            <a:off x="391385" y="4653136"/>
            <a:ext cx="6522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A6FEEEC-99DB-4CB4-85DD-8E641830E0D2}"/>
              </a:ext>
            </a:extLst>
          </p:cNvPr>
          <p:cNvSpPr txBox="1"/>
          <p:nvPr/>
        </p:nvSpPr>
        <p:spPr>
          <a:xfrm>
            <a:off x="1161392" y="4486373"/>
            <a:ext cx="182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ultimo ano referencia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9B1954E-9DF4-4900-ACEE-5555EB6B8AE5}"/>
              </a:ext>
            </a:extLst>
          </p:cNvPr>
          <p:cNvSpPr txBox="1"/>
          <p:nvPr/>
        </p:nvSpPr>
        <p:spPr>
          <a:xfrm>
            <a:off x="6719376" y="6469917"/>
            <a:ext cx="234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50 revistas nesta cat.</a:t>
            </a:r>
          </a:p>
        </p:txBody>
      </p:sp>
    </p:spTree>
    <p:extLst>
      <p:ext uri="{BB962C8B-B14F-4D97-AF65-F5344CB8AC3E}">
        <p14:creationId xmlns:p14="http://schemas.microsoft.com/office/powerpoint/2010/main" val="2547142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D682AAC-C738-43BF-804B-5F637B008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" y="260648"/>
            <a:ext cx="7050611" cy="5517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8542" y="745764"/>
            <a:ext cx="22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Todas as revistas indexadas, i.e. com </a:t>
            </a: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 de Impacto (FI)</a:t>
            </a:r>
            <a:r>
              <a:rPr lang="pt-PT" dirty="0"/>
              <a:t>, e ordenadas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61365" y="1196751"/>
            <a:ext cx="576064" cy="4012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17667" y="1484784"/>
            <a:ext cx="1728192" cy="0"/>
          </a:xfrm>
          <a:prstGeom prst="straightConnector1">
            <a:avLst/>
          </a:prstGeom>
          <a:ln w="412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76054" y="2503931"/>
            <a:ext cx="22677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 significa um </a:t>
            </a:r>
            <a:r>
              <a:rPr lang="pt-PT" b="1" dirty="0"/>
              <a:t>FI</a:t>
            </a:r>
            <a:r>
              <a:rPr lang="pt-PT" dirty="0"/>
              <a:t> em 2017</a:t>
            </a:r>
            <a:r>
              <a:rPr lang="pt-PT" b="1" dirty="0"/>
              <a:t> </a:t>
            </a:r>
            <a:r>
              <a:rPr lang="pt-PT" dirty="0"/>
              <a:t>de 7.051?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5859" y="3861048"/>
            <a:ext cx="1889353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PT" dirty="0"/>
              <a:t>Em média, cada artigo publicado na revista em 2015 ou 2016, foi citado 7.051 vezes em 2017.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b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588" y="188913"/>
            <a:ext cx="6443662" cy="2259012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16200000">
            <a:off x="3852069" y="584994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49" name="Picture 4" descr="bib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9" y="2672153"/>
            <a:ext cx="5760442" cy="388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258888" y="620713"/>
            <a:ext cx="720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4400" dirty="0"/>
              <a:t>1</a:t>
            </a:r>
            <a:endParaRPr lang="en-US" sz="4400" dirty="0"/>
          </a:p>
        </p:txBody>
      </p:sp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2123728" y="2996952"/>
            <a:ext cx="7207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4400" dirty="0"/>
              <a:t>2</a:t>
            </a:r>
            <a:endParaRPr lang="en-US" sz="4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772494" y="4581128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559" y="188640"/>
            <a:ext cx="9078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Das 50 revistas inicias, vamos agora apenas procurar revistas do 1º e 2º quartis (i.e. as melhores)</a:t>
            </a:r>
            <a:endParaRPr lang="pt-PT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398A99-2B50-463A-8606-47F9DAA3F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28" y="764704"/>
            <a:ext cx="7238474" cy="566124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16E31D7-5ECC-4952-A98C-89C037B42741}"/>
              </a:ext>
            </a:extLst>
          </p:cNvPr>
          <p:cNvSpPr/>
          <p:nvPr/>
        </p:nvSpPr>
        <p:spPr>
          <a:xfrm>
            <a:off x="1979712" y="5445224"/>
            <a:ext cx="79278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81B2272-6CA3-4B50-B820-115D51C89A2C}"/>
              </a:ext>
            </a:extLst>
          </p:cNvPr>
          <p:cNvSpPr/>
          <p:nvPr/>
        </p:nvSpPr>
        <p:spPr>
          <a:xfrm>
            <a:off x="1875628" y="5827576"/>
            <a:ext cx="652224" cy="481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59C0572-B241-4C9F-8255-AA422CC91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42" y="1628800"/>
            <a:ext cx="6444862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Resultados da pesquisa: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2117755"/>
            <a:ext cx="2772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24 revistas encontradas e ordenadas por ordem decrescente de FI</a:t>
            </a:r>
          </a:p>
          <a:p>
            <a:endParaRPr lang="pt-P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agora selecionar a melhor de todas (i.e., a </a:t>
            </a:r>
            <a:r>
              <a:rPr lang="pt-P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</a:t>
            </a:r>
            <a:r>
              <a:rPr lang="pt-P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Catalysis</a:t>
            </a:r>
            <a:r>
              <a:rPr lang="pt-P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</a:t>
            </a: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6308074" y="3016473"/>
            <a:ext cx="216024" cy="144016"/>
          </a:xfrm>
          <a:prstGeom prst="right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3383" y="522920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Variação anual do FI da revista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2DE15D-1137-4164-A434-E66FDBF9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6123434" cy="5713286"/>
          </a:xfrm>
          <a:prstGeom prst="rect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9C56A3A4-299A-400E-9190-4A7A839F6120}"/>
              </a:ext>
            </a:extLst>
          </p:cNvPr>
          <p:cNvSpPr txBox="1"/>
          <p:nvPr/>
        </p:nvSpPr>
        <p:spPr>
          <a:xfrm>
            <a:off x="395536" y="126876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Detalhes da revista (ISSN, editora, etc.)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43DA5C9C-6EB1-4E98-81D0-ACC611ACC495}"/>
              </a:ext>
            </a:extLst>
          </p:cNvPr>
          <p:cNvSpPr txBox="1"/>
          <p:nvPr/>
        </p:nvSpPr>
        <p:spPr>
          <a:xfrm>
            <a:off x="7236296" y="21328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Outras cat. onde está indexada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17" y="0"/>
            <a:ext cx="5456365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96117" y="5085184"/>
            <a:ext cx="647700" cy="36004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51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3A6B21-87DC-4C50-96D0-0D933369F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573"/>
            <a:ext cx="9144000" cy="1310853"/>
          </a:xfrm>
          <a:prstGeom prst="rect">
            <a:avLst/>
          </a:prstGeom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323528" y="365302"/>
            <a:ext cx="2952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 dirty="0" err="1"/>
              <a:t>Science</a:t>
            </a:r>
            <a:r>
              <a:rPr lang="pt-PT" sz="2400" b="1" dirty="0"/>
              <a:t> </a:t>
            </a:r>
            <a:r>
              <a:rPr lang="pt-PT" sz="2400" b="1" dirty="0" err="1"/>
              <a:t>Direct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337545"/>
            <a:ext cx="698477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600" b="1" dirty="0"/>
              <a:t>Pesquisa Básica - neste caso, procuramos artigos com determinadas palavras-chave em qualquer dos campos (resumo, titulo, texto)</a:t>
            </a:r>
            <a:endParaRPr lang="en-US" sz="16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A8013B-B8FE-4BAD-B0AE-CC52619AF064}"/>
              </a:ext>
            </a:extLst>
          </p:cNvPr>
          <p:cNvSpPr txBox="1"/>
          <p:nvPr/>
        </p:nvSpPr>
        <p:spPr>
          <a:xfrm>
            <a:off x="755576" y="4947404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Continuar com a mesma pesquisa de palavras:</a:t>
            </a:r>
          </a:p>
          <a:p>
            <a:endParaRPr lang="pt-PT" dirty="0"/>
          </a:p>
          <a:p>
            <a:r>
              <a:rPr lang="pt-PT" dirty="0"/>
              <a:t>“</a:t>
            </a:r>
            <a:r>
              <a:rPr lang="pt-PT" b="1" dirty="0" err="1">
                <a:solidFill>
                  <a:srgbClr val="FF0000"/>
                </a:solidFill>
              </a:rPr>
              <a:t>forest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roads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crossings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streams</a:t>
            </a:r>
            <a:r>
              <a:rPr lang="pt-PT" dirty="0"/>
              <a:t>”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DAB3E814-F071-4A26-BFAE-379D0A907BD6}"/>
              </a:ext>
            </a:extLst>
          </p:cNvPr>
          <p:cNvSpPr/>
          <p:nvPr/>
        </p:nvSpPr>
        <p:spPr>
          <a:xfrm rot="17606372">
            <a:off x="1431040" y="4232072"/>
            <a:ext cx="1080120" cy="297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6845A9-A896-4361-866B-E6B3D152D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3" y="1268760"/>
            <a:ext cx="8760016" cy="4968552"/>
          </a:xfrm>
          <a:prstGeom prst="rect">
            <a:avLst/>
          </a:prstGeom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5508104" y="2128500"/>
            <a:ext cx="34936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dirty="0"/>
              <a:t>Acesso directo ao artigo ou resumo</a:t>
            </a:r>
            <a:endParaRPr lang="en-US" sz="1600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4788026" y="2348880"/>
            <a:ext cx="576062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267744" y="107340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b="1" dirty="0"/>
              <a:t>Resultados da pesquisa:</a:t>
            </a:r>
            <a:endParaRPr lang="en-US" b="1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-34480" y="394211"/>
            <a:ext cx="20162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400" dirty="0"/>
              <a:t>Refinar pesquisa</a:t>
            </a:r>
            <a:endParaRPr lang="en-US" sz="1400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FD0270A-F32C-4F89-9253-3494A0CB2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560" y="2560992"/>
            <a:ext cx="1368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FF0000"/>
                </a:solidFill>
              </a:rPr>
              <a:t>Procura refinada por filtros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8DD35B4-1BE2-42FF-8BDA-3D359EA898D2}"/>
              </a:ext>
            </a:extLst>
          </p:cNvPr>
          <p:cNvSpPr/>
          <p:nvPr/>
        </p:nvSpPr>
        <p:spPr>
          <a:xfrm>
            <a:off x="93898" y="1988840"/>
            <a:ext cx="2173846" cy="4629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C68067-3A9F-4A11-9D89-9DC1EFEF0BA3}"/>
              </a:ext>
            </a:extLst>
          </p:cNvPr>
          <p:cNvSpPr/>
          <p:nvPr/>
        </p:nvSpPr>
        <p:spPr>
          <a:xfrm>
            <a:off x="93898" y="1268760"/>
            <a:ext cx="1020677" cy="36004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C934B6-7035-4E0D-989B-F4C082ABD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" y="0"/>
            <a:ext cx="65989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9DC1F5D-4D8C-418B-ADFB-4A639E793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573"/>
            <a:ext cx="9144000" cy="1310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806489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600" b="1" dirty="0">
                <a:solidFill>
                  <a:schemeClr val="tx1"/>
                </a:solidFill>
              </a:rPr>
              <a:t>Vamos efetuar agora uma procura mais refinada. Escolher “</a:t>
            </a:r>
            <a:r>
              <a:rPr lang="pt-PT" sz="1600" b="1" i="1" dirty="0" err="1">
                <a:solidFill>
                  <a:schemeClr val="tx1"/>
                </a:solidFill>
              </a:rPr>
              <a:t>Advanced</a:t>
            </a:r>
            <a:r>
              <a:rPr lang="pt-PT" sz="1600" b="1" i="1" dirty="0">
                <a:solidFill>
                  <a:schemeClr val="tx1"/>
                </a:solidFill>
              </a:rPr>
              <a:t> </a:t>
            </a:r>
            <a:r>
              <a:rPr lang="pt-PT" sz="1600" b="1" i="1" dirty="0" err="1">
                <a:solidFill>
                  <a:schemeClr val="tx1"/>
                </a:solidFill>
              </a:rPr>
              <a:t>search</a:t>
            </a:r>
            <a:r>
              <a:rPr lang="pt-PT" sz="1600" b="1" dirty="0">
                <a:solidFill>
                  <a:schemeClr val="tx1"/>
                </a:solidFill>
              </a:rPr>
              <a:t>”...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6200000">
            <a:off x="7501507" y="4086354"/>
            <a:ext cx="288032" cy="24239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14B0F15-6329-4EBC-8550-0BDB8D08C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418002" cy="4437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9712" y="720082"/>
            <a:ext cx="1416582" cy="318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1"/>
          <p:cNvSpPr/>
          <p:nvPr/>
        </p:nvSpPr>
        <p:spPr>
          <a:xfrm>
            <a:off x="4364359" y="1052736"/>
            <a:ext cx="639689" cy="278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1979712" y="2348881"/>
            <a:ext cx="767707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5858529" y="4089072"/>
            <a:ext cx="306084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152 resultados obtidos!</a:t>
            </a:r>
            <a:endParaRPr lang="en-US" sz="1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A1AD9B6-8FAB-499C-B398-CD295724C2B8}"/>
              </a:ext>
            </a:extLst>
          </p:cNvPr>
          <p:cNvSpPr/>
          <p:nvPr/>
        </p:nvSpPr>
        <p:spPr>
          <a:xfrm>
            <a:off x="1907704" y="1772816"/>
            <a:ext cx="1152128" cy="318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28500CC-7159-47EF-A710-4967C2B1B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2" y="4446571"/>
            <a:ext cx="3293486" cy="241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74BECA3-5A0A-4296-A26D-FA57E8900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0" y="1320800"/>
            <a:ext cx="5031915" cy="5460771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5288" y="260350"/>
            <a:ext cx="7777162" cy="4619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grandes editoras têm todas motores de busca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900113" y="836613"/>
            <a:ext cx="2672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/>
              <a:t>https://link.springer.com/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5576" y="1631379"/>
            <a:ext cx="3202062" cy="34721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88640"/>
            <a:ext cx="4536504" cy="2659817"/>
          </a:xfrm>
          <a:prstGeom prst="rect">
            <a:avLst/>
          </a:prstGeom>
        </p:spPr>
      </p:pic>
      <p:pic>
        <p:nvPicPr>
          <p:cNvPr id="5" name="Picture 4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5772290" cy="338437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>
            <a:off x="1440061" y="2816647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4077072"/>
            <a:ext cx="2262758" cy="2328345"/>
          </a:xfrm>
          <a:prstGeom prst="rect">
            <a:avLst/>
          </a:prstGeom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23528" y="980728"/>
            <a:ext cx="36724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2000" dirty="0"/>
              <a:t>Vamos efectuar uma procura por autor (ex: profª Maria Teresa Ferreira):</a:t>
            </a:r>
            <a:endParaRPr lang="en-US" sz="2000" dirty="0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851920" y="188640"/>
            <a:ext cx="360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dirty="0"/>
              <a:t>1</a:t>
            </a:r>
            <a:endParaRPr lang="en-US" sz="3600" dirty="0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67544" y="2420888"/>
            <a:ext cx="360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dirty="0"/>
              <a:t>2</a:t>
            </a:r>
            <a:endParaRPr lang="en-US" sz="3600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6372200" y="3429000"/>
            <a:ext cx="360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dirty="0"/>
              <a:t>3</a:t>
            </a:r>
            <a:endParaRPr lang="en-US" sz="3600" dirty="0"/>
          </a:p>
        </p:txBody>
      </p:sp>
      <p:sp>
        <p:nvSpPr>
          <p:cNvPr id="14" name="Right Arrow 13"/>
          <p:cNvSpPr/>
          <p:nvPr/>
        </p:nvSpPr>
        <p:spPr>
          <a:xfrm rot="10800000">
            <a:off x="8316416" y="5013176"/>
            <a:ext cx="431676" cy="215900"/>
          </a:xfrm>
          <a:prstGeom prst="rightArrow">
            <a:avLst/>
          </a:prstGeom>
          <a:solidFill>
            <a:srgbClr val="008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611188" y="115888"/>
            <a:ext cx="502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/>
              <a:t>http://onlinelibrary.wiley.com/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AD3BC9-5E4E-4EBD-8DF0-DBE8EB50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8" y="754292"/>
            <a:ext cx="6737240" cy="61037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996006-124E-4666-8765-44C05C657100}"/>
              </a:ext>
            </a:extLst>
          </p:cNvPr>
          <p:cNvSpPr txBox="1"/>
          <p:nvPr/>
        </p:nvSpPr>
        <p:spPr>
          <a:xfrm>
            <a:off x="787088" y="4293096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Pesquisa básica e avançada, por revista, por área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F5F5E2FB-2FBB-4AF1-A0D9-714FE207A779}"/>
              </a:ext>
            </a:extLst>
          </p:cNvPr>
          <p:cNvSpPr/>
          <p:nvPr/>
        </p:nvSpPr>
        <p:spPr>
          <a:xfrm rot="10800000">
            <a:off x="1331640" y="4005064"/>
            <a:ext cx="355548" cy="288032"/>
          </a:xfrm>
          <a:prstGeom prst="downArrow">
            <a:avLst>
              <a:gd name="adj1" fmla="val 50000"/>
              <a:gd name="adj2" fmla="val 3458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bb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133600"/>
            <a:ext cx="4678362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463" y="449263"/>
            <a:ext cx="34194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 </a:t>
            </a:r>
            <a:r>
              <a:rPr lang="pt-P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sabemos que determinado artigo se encontra numa revista que conheçemos, podemos ir directamente ao respectivo website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8" name="Picture 5" descr="bb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6963" y="260350"/>
            <a:ext cx="5256212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6" descr="bb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2205038"/>
            <a:ext cx="3317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bb2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4941888"/>
            <a:ext cx="2117725" cy="1751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555875" y="3573463"/>
            <a:ext cx="2736850" cy="9350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>
            <a:off x="5364163" y="2492375"/>
            <a:ext cx="144462" cy="208915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288" y="4437063"/>
            <a:ext cx="2089150" cy="1444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67400" y="3068638"/>
            <a:ext cx="2305050" cy="215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7560469" y="3969544"/>
            <a:ext cx="1511300" cy="2873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6659563" y="5589588"/>
            <a:ext cx="287337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bb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88913"/>
            <a:ext cx="471963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b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08275"/>
            <a:ext cx="5299075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388" y="620713"/>
            <a:ext cx="42481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PT" b="1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</a:t>
            </a:r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Podemos igualmente utilizar os motores de pesquisa mais comuns (ex: Google Académico) para fazer a pesquisa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013" name="Picture 6" descr="bb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2708275"/>
            <a:ext cx="2536825" cy="227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3887787" y="3968751"/>
            <a:ext cx="2232025" cy="18732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7950" y="5949950"/>
            <a:ext cx="360363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5963" y="5334000"/>
            <a:ext cx="3024187" cy="83185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PT" sz="1600" b="1" dirty="0"/>
              <a:t>Algumas vezes conseguimos acesso directo (pdf) ao artigo completo</a:t>
            </a:r>
            <a:endParaRPr lang="en-US" sz="16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818"/>
            <a:ext cx="9144000" cy="4744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No </a:t>
            </a:r>
            <a:r>
              <a:rPr lang="pt-PT" sz="1600" b="1" dirty="0">
                <a:solidFill>
                  <a:srgbClr val="0070C0"/>
                </a:solidFill>
              </a:rPr>
              <a:t>G</a:t>
            </a:r>
            <a:r>
              <a:rPr lang="pt-PT" sz="1600" b="1" dirty="0">
                <a:solidFill>
                  <a:srgbClr val="FF0000"/>
                </a:solidFill>
              </a:rPr>
              <a:t>o</a:t>
            </a:r>
            <a:r>
              <a:rPr lang="pt-PT" sz="1600" b="1" dirty="0">
                <a:solidFill>
                  <a:srgbClr val="FFC000"/>
                </a:solidFill>
              </a:rPr>
              <a:t>o</a:t>
            </a:r>
            <a:r>
              <a:rPr lang="pt-PT" sz="1600" b="1" dirty="0">
                <a:solidFill>
                  <a:srgbClr val="0070C0"/>
                </a:solidFill>
              </a:rPr>
              <a:t>g</a:t>
            </a:r>
            <a:r>
              <a:rPr lang="pt-PT" sz="1600" b="1" dirty="0">
                <a:solidFill>
                  <a:srgbClr val="00B050"/>
                </a:solidFill>
              </a:rPr>
              <a:t>l</a:t>
            </a:r>
            <a:r>
              <a:rPr lang="pt-PT" sz="1600" b="1" dirty="0">
                <a:solidFill>
                  <a:srgbClr val="FF0000"/>
                </a:solidFill>
              </a:rPr>
              <a:t>e</a:t>
            </a:r>
            <a:r>
              <a:rPr lang="pt-PT" sz="1600" b="1" dirty="0"/>
              <a:t> Académico</a:t>
            </a:r>
            <a:r>
              <a:rPr lang="pt-PT" sz="1600" dirty="0"/>
              <a:t>, podemos de imediato fazer a pesquisa por autores (p.e. António Pinheiro) e ter acesso às publicações por ano, n.º de citações, h-índex, principais coautores,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196967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b="1" dirty="0"/>
              <a:t>Ordenação por ano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6624637" y="2312591"/>
            <a:ext cx="287337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7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288131" y="4783862"/>
            <a:ext cx="3960813" cy="1754326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dirty="0"/>
              <a:t>Contudo, na maior parte dos casos, a procura pelos </a:t>
            </a:r>
            <a:r>
              <a:rPr lang="pt-PT" dirty="0" smtClean="0"/>
              <a:t>motores </a:t>
            </a:r>
            <a:r>
              <a:rPr lang="pt-PT" dirty="0"/>
              <a:t>de pesquisa mais comuns só permite acesso aos resumos; o artigo </a:t>
            </a:r>
            <a:r>
              <a:rPr lang="pt-PT" dirty="0" smtClean="0"/>
              <a:t>pode ser </a:t>
            </a:r>
            <a:r>
              <a:rPr lang="pt-PT" dirty="0"/>
              <a:t>comprado </a:t>
            </a:r>
            <a:r>
              <a:rPr lang="pt-PT" i="1" dirty="0" err="1"/>
              <a:t>on</a:t>
            </a:r>
            <a:r>
              <a:rPr lang="pt-PT" i="1" dirty="0"/>
              <a:t> </a:t>
            </a:r>
            <a:r>
              <a:rPr lang="pt-PT" i="1" dirty="0" err="1" smtClean="0"/>
              <a:t>line</a:t>
            </a:r>
            <a:r>
              <a:rPr lang="pt-PT" i="1" dirty="0" smtClean="0"/>
              <a:t>, ou pedido </a:t>
            </a:r>
            <a:r>
              <a:rPr lang="pt-PT" i="1" dirty="0" err="1" smtClean="0"/>
              <a:t>directamente</a:t>
            </a:r>
            <a:r>
              <a:rPr lang="pt-PT" i="1" dirty="0" smtClean="0"/>
              <a:t> ao autor</a:t>
            </a:r>
            <a:endParaRPr lang="en-US" i="1" dirty="0"/>
          </a:p>
        </p:txBody>
      </p:sp>
      <p:pic>
        <p:nvPicPr>
          <p:cNvPr id="44035" name="Picture 5" descr="bb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88913"/>
            <a:ext cx="5888038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b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4138" y="765175"/>
            <a:ext cx="3152775" cy="20193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716463" y="5013325"/>
            <a:ext cx="2087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u="sng"/>
              <a:t>Soluç</a:t>
            </a:r>
            <a:r>
              <a:rPr lang="en-US" u="sng"/>
              <a:t>ão: </a:t>
            </a:r>
            <a:r>
              <a:rPr lang="en-US"/>
              <a:t>enviar email de pedido do artigo ao autor  </a:t>
            </a:r>
            <a:endParaRPr lang="pt-PT"/>
          </a:p>
        </p:txBody>
      </p:sp>
      <p:sp>
        <p:nvSpPr>
          <p:cNvPr id="10" name="Right Arrow 9"/>
          <p:cNvSpPr/>
          <p:nvPr/>
        </p:nvSpPr>
        <p:spPr>
          <a:xfrm>
            <a:off x="4284663" y="5300663"/>
            <a:ext cx="431800" cy="36036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9" name="Rectangle 10"/>
          <p:cNvSpPr>
            <a:spLocks noChangeArrowheads="1"/>
          </p:cNvSpPr>
          <p:nvPr/>
        </p:nvSpPr>
        <p:spPr bwMode="auto">
          <a:xfrm>
            <a:off x="7235825" y="3644900"/>
            <a:ext cx="17827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/>
              <a:t>Dear Dr J. Lobón-Cerviá,</a:t>
            </a:r>
          </a:p>
          <a:p>
            <a:r>
              <a:rPr lang="en-US" sz="1200" i="1"/>
              <a:t> </a:t>
            </a:r>
          </a:p>
          <a:p>
            <a:r>
              <a:rPr lang="en-US" sz="1200" i="1"/>
              <a:t>I would greatly appreciate to receive a reprint or a pdf (preferably) of your article </a:t>
            </a:r>
            <a:r>
              <a:rPr lang="en-US" sz="1200" b="1" i="1"/>
              <a:t>On the biology of the barbel (Barbus barbus bocagei) in the Jarama river</a:t>
            </a:r>
            <a:r>
              <a:rPr lang="en-US" sz="1200" i="1"/>
              <a:t>.</a:t>
            </a:r>
          </a:p>
          <a:p>
            <a:r>
              <a:rPr lang="en-US" sz="1200" i="1"/>
              <a:t> </a:t>
            </a:r>
          </a:p>
          <a:p>
            <a:r>
              <a:rPr lang="en-US" sz="1200" i="1"/>
              <a:t>from Folia Zoologica (1984) 33:371-384</a:t>
            </a:r>
          </a:p>
          <a:p>
            <a:r>
              <a:rPr lang="en-US" sz="1200" i="1"/>
              <a:t> </a:t>
            </a:r>
          </a:p>
          <a:p>
            <a:r>
              <a:rPr lang="en-US" sz="1200" i="1"/>
              <a:t>Sincerely,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6732588" y="3716338"/>
            <a:ext cx="360362" cy="28813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650" y="765175"/>
            <a:ext cx="7777163" cy="30464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pt-PT" sz="3200" dirty="0">
                <a:sym typeface="Wingdings 3"/>
              </a:rPr>
              <a:t></a:t>
            </a:r>
            <a:r>
              <a:rPr lang="pt-PT" sz="3200" dirty="0"/>
              <a:t>A pesquisa bibliográfica </a:t>
            </a:r>
            <a:r>
              <a:rPr lang="pt-PT" sz="3200" u="sng" dirty="0"/>
              <a:t>deve ser feita preferencialmente no ISA </a:t>
            </a:r>
            <a:r>
              <a:rPr lang="pt-PT" sz="3200" dirty="0"/>
              <a:t>(</a:t>
            </a:r>
            <a:r>
              <a:rPr lang="pt-PT" sz="3200" i="1" dirty="0"/>
              <a:t>IP address automaticamente reconhecido</a:t>
            </a:r>
            <a:r>
              <a:rPr lang="pt-PT" sz="3200" dirty="0"/>
              <a:t>), uma vez que esta instituição tem protocolos com as principais editoras que permitem o acesso aos artigos de várias revistas</a:t>
            </a:r>
            <a:endParaRPr lang="en-US" sz="3200" dirty="0"/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3708400" y="4941888"/>
            <a:ext cx="31670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600" dirty="0">
                <a:sym typeface="Wingdings" pitchFamily="2" charset="2"/>
              </a:rPr>
              <a:t></a:t>
            </a:r>
            <a:endParaRPr lang="en-US" sz="9600" dirty="0"/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3419475" y="4581525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dirty="0"/>
              <a:t>Boas Pesquisas !!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59668"/>
            <a:ext cx="4482300" cy="2997324"/>
          </a:xfrm>
          <a:prstGeom prst="rect">
            <a:avLst/>
          </a:prstGeom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23528" y="188640"/>
            <a:ext cx="360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dirty="0"/>
              <a:t>4</a:t>
            </a:r>
            <a:endParaRPr lang="en-US" sz="3600" dirty="0"/>
          </a:p>
        </p:txBody>
      </p:sp>
      <p:sp>
        <p:nvSpPr>
          <p:cNvPr id="5" name="Right Arrow 4"/>
          <p:cNvSpPr/>
          <p:nvPr/>
        </p:nvSpPr>
        <p:spPr>
          <a:xfrm rot="5400000">
            <a:off x="2520057" y="152351"/>
            <a:ext cx="287338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56992"/>
            <a:ext cx="7524328" cy="2977750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9512" y="3068960"/>
            <a:ext cx="360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dirty="0"/>
              <a:t>5</a:t>
            </a:r>
            <a:endParaRPr lang="en-US" sz="3600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2627784" y="4149080"/>
            <a:ext cx="431676" cy="215900"/>
          </a:xfrm>
          <a:prstGeom prst="rightArrow">
            <a:avLst/>
          </a:prstGeom>
          <a:solidFill>
            <a:srgbClr val="008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797152"/>
            <a:ext cx="4261346" cy="12345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563888" y="4509120"/>
            <a:ext cx="360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dirty="0"/>
              <a:t>6</a:t>
            </a:r>
            <a:endParaRPr lang="en-US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17" y="0"/>
            <a:ext cx="5456365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96117" y="3356992"/>
            <a:ext cx="647700" cy="36004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524328" cy="4562187"/>
          </a:xfrm>
          <a:prstGeom prst="rect">
            <a:avLst/>
          </a:prstGeom>
        </p:spPr>
      </p:pic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43438" y="333375"/>
            <a:ext cx="439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/>
              <a:t>3. Biblioteca do conhecimento online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468313" y="6218238"/>
            <a:ext cx="7199312" cy="3063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PT" sz="1400" b="1" dirty="0"/>
              <a:t>Vamos começar por selecionar “Serviço de Pesquisa”...</a:t>
            </a:r>
            <a:endParaRPr lang="en-US" sz="1400" b="1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6205363" y="5035997"/>
            <a:ext cx="288032" cy="24239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395536" y="260648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b="1" dirty="0"/>
              <a:t>Acesso à Pesquisa básica e Pesquisa avançada.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95536" y="2179350"/>
            <a:ext cx="8267143" cy="1825714"/>
            <a:chOff x="395536" y="1124744"/>
            <a:chExt cx="8267143" cy="18257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124744"/>
              <a:ext cx="8267143" cy="1825714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2051720" y="1844824"/>
              <a:ext cx="2448272" cy="3007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67744" y="2247277"/>
              <a:ext cx="1368152" cy="24561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707904" y="2247277"/>
              <a:ext cx="1512168" cy="24561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419781" y="850667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b="1" dirty="0"/>
              <a:t>Vamos começar com a pesquisa básica…</a:t>
            </a:r>
            <a:endParaRPr lang="en-US" b="1" dirty="0"/>
          </a:p>
        </p:txBody>
      </p:sp>
      <p:sp>
        <p:nvSpPr>
          <p:cNvPr id="11" name="Right Arrow 10"/>
          <p:cNvSpPr/>
          <p:nvPr/>
        </p:nvSpPr>
        <p:spPr>
          <a:xfrm rot="5400000">
            <a:off x="6133355" y="2504158"/>
            <a:ext cx="288032" cy="24239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328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3144</TotalTime>
  <Words>1145</Words>
  <Application>Microsoft Office PowerPoint</Application>
  <PresentationFormat>On-screen Show (4:3)</PresentationFormat>
  <Paragraphs>129</Paragraphs>
  <Slides>55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Wingdings</vt:lpstr>
      <vt:lpstr>Wingdings 3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def</dc:creator>
  <cp:lastModifiedBy>Teresa Ferreira</cp:lastModifiedBy>
  <cp:revision>137</cp:revision>
  <dcterms:created xsi:type="dcterms:W3CDTF">2008-03-09T15:29:52Z</dcterms:created>
  <dcterms:modified xsi:type="dcterms:W3CDTF">2019-10-08T22:56:49Z</dcterms:modified>
</cp:coreProperties>
</file>